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65" r:id="rId5"/>
    <p:sldId id="274" r:id="rId6"/>
    <p:sldId id="316" r:id="rId7"/>
    <p:sldId id="305" r:id="rId8"/>
    <p:sldId id="298" r:id="rId9"/>
    <p:sldId id="306" r:id="rId10"/>
    <p:sldId id="308" r:id="rId11"/>
    <p:sldId id="309" r:id="rId12"/>
    <p:sldId id="311" r:id="rId13"/>
    <p:sldId id="313" r:id="rId14"/>
    <p:sldId id="314" r:id="rId15"/>
    <p:sldId id="302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EEFA55-FD6E-844E-B262-F52A71262612}">
          <p14:sldIdLst>
            <p14:sldId id="265"/>
            <p14:sldId id="274"/>
            <p14:sldId id="316"/>
            <p14:sldId id="305"/>
            <p14:sldId id="298"/>
            <p14:sldId id="306"/>
            <p14:sldId id="308"/>
            <p14:sldId id="309"/>
            <p14:sldId id="311"/>
            <p14:sldId id="313"/>
            <p14:sldId id="314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920"/>
    <a:srgbClr val="529CDD"/>
    <a:srgbClr val="5BA4E7"/>
    <a:srgbClr val="5390C7"/>
    <a:srgbClr val="5EA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3735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A381A-8A53-3347-B030-9DBE11C0EFDC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2FF02-D5AA-C248-A502-BB84329208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82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83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34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96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06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60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70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72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2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5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6A3A-7809-374A-AD29-B67222ABF29F}" type="datetimeFigureOut">
              <a:rPr lang="sv-SE" smtClean="0"/>
              <a:t>2017-12-19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003A-DED8-7E42-BD0C-063A3822B5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1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400" y="338400"/>
            <a:ext cx="8470900" cy="6181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00" y="698400"/>
            <a:ext cx="1246399" cy="1036874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628650" y="2298827"/>
            <a:ext cx="7886700" cy="7269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sv-SE" sz="4200" dirty="0">
                <a:solidFill>
                  <a:schemeClr val="bg1"/>
                </a:solidFill>
                <a:latin typeface="Georgia"/>
                <a:cs typeface="Georgia"/>
              </a:rPr>
              <a:t>Dalatrafik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628650" y="3228429"/>
            <a:ext cx="7886700" cy="8064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sv-SE" sz="1800" dirty="0">
                <a:solidFill>
                  <a:srgbClr val="FFFFFF"/>
                </a:solidFill>
                <a:latin typeface="Georgia"/>
                <a:cs typeface="Georgia"/>
              </a:rPr>
              <a:t>Bengt Benjaminsson</a:t>
            </a:r>
          </a:p>
        </p:txBody>
      </p:sp>
    </p:spTree>
    <p:extLst>
      <p:ext uri="{BB962C8B-B14F-4D97-AF65-F5344CB8AC3E}">
        <p14:creationId xmlns:p14="http://schemas.microsoft.com/office/powerpoint/2010/main" val="128056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5068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Ökad effektivitet i kollektivtrafiken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329822"/>
            <a:ext cx="7886700" cy="2943772"/>
          </a:xfrm>
        </p:spPr>
        <p:txBody>
          <a:bodyPr lIns="0" tIns="0" rIns="0" bIns="0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SAMORDNING MELLAN OLIKA UPPDRAG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DLC/BC/KS i egen regi för optimal styrning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Samma trafikföretag för linje- och servicetrafik</a:t>
            </a:r>
            <a:br>
              <a:rPr lang="sv-SE" sz="1800" dirty="0">
                <a:latin typeface="Georgia"/>
                <a:cs typeface="Georgia"/>
              </a:rPr>
            </a:br>
            <a:r>
              <a:rPr lang="sv-SE" sz="1800" dirty="0">
                <a:latin typeface="Georgia"/>
                <a:cs typeface="Georgia"/>
              </a:rPr>
              <a:t>(upphandling, </a:t>
            </a:r>
            <a:r>
              <a:rPr lang="sv-SE" sz="1800" dirty="0" err="1">
                <a:latin typeface="Georgia"/>
                <a:cs typeface="Georgia"/>
              </a:rPr>
              <a:t>trafikstart</a:t>
            </a:r>
            <a:r>
              <a:rPr lang="sv-SE" sz="1800" dirty="0">
                <a:latin typeface="Georgia"/>
                <a:cs typeface="Georgia"/>
              </a:rPr>
              <a:t> 160701)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Större tillgänglighet med färre fordon</a:t>
            </a:r>
          </a:p>
          <a:p>
            <a:pPr>
              <a:lnSpc>
                <a:spcPct val="110000"/>
              </a:lnSpc>
            </a:pPr>
            <a:endParaRPr lang="sv-SE" sz="1800" dirty="0"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SAMPLANERING MELLAN OLIKA TRAFIKSLAG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Tågtrafiken i länet är en del av stråklinjesystemet</a:t>
            </a: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6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5068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Ökad effektivitet i kollektivtrafiken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329822"/>
            <a:ext cx="7886700" cy="2943772"/>
          </a:xfrm>
        </p:spPr>
        <p:txBody>
          <a:bodyPr lIns="0" tIns="0" rIns="0" bIns="0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TRAFIKSYSTEMET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Fortsatt översyn av stråk-, mellan/inomkommunala- och stadslinjer</a:t>
            </a:r>
          </a:p>
          <a:p>
            <a:pPr>
              <a:lnSpc>
                <a:spcPct val="110000"/>
              </a:lnSpc>
            </a:pPr>
            <a:endParaRPr lang="sv-SE" sz="1800" dirty="0"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SKOLAN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Gemensamma datum för start och slut på terminerna i länet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Veckans skoldagar ska börja och sluta vid samma tid varje dag (skola, stadie)</a:t>
            </a: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8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400" y="338400"/>
            <a:ext cx="8470900" cy="6181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00" y="698400"/>
            <a:ext cx="1246399" cy="1036874"/>
          </a:xfrm>
          <a:prstGeom prst="rect">
            <a:avLst/>
          </a:prstGeom>
        </p:spPr>
      </p:pic>
      <p:sp>
        <p:nvSpPr>
          <p:cNvPr id="9" name="Platshållare för innehåll 2"/>
          <p:cNvSpPr txBox="1">
            <a:spLocks/>
          </p:cNvSpPr>
          <p:nvPr/>
        </p:nvSpPr>
        <p:spPr>
          <a:xfrm>
            <a:off x="900000" y="3615152"/>
            <a:ext cx="7549999" cy="253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DALATRAFIK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Box 924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781 29 Borlänge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Växel 0243-31 80 00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 err="1">
                <a:solidFill>
                  <a:srgbClr val="FFFFFF"/>
                </a:solidFill>
                <a:latin typeface="Georgia"/>
                <a:cs typeface="Georgia"/>
              </a:rPr>
              <a:t>Org.nr</a:t>
            </a: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. 55 62 06-2470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DALATRAFIK.SE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FACEBOOK.COM/DALATRAFIK</a:t>
            </a:r>
            <a:b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</a:br>
            <a:r>
              <a:rPr lang="sv-SE" sz="1600" dirty="0">
                <a:solidFill>
                  <a:srgbClr val="FFFFFF"/>
                </a:solidFill>
                <a:latin typeface="Georgia"/>
                <a:cs typeface="Georgia"/>
              </a:rPr>
              <a:t>INSTAGRAM.COM/DALATRAFIK</a:t>
            </a:r>
          </a:p>
        </p:txBody>
      </p:sp>
    </p:spTree>
    <p:extLst>
      <p:ext uri="{BB962C8B-B14F-4D97-AF65-F5344CB8AC3E}">
        <p14:creationId xmlns:p14="http://schemas.microsoft.com/office/powerpoint/2010/main" val="167141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3275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Lite fakta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150522"/>
            <a:ext cx="7886700" cy="2943772"/>
          </a:xfr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1981 bildas AB Dalatrafik.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Mellan 2012-2017 ägs Dalatrafik av Region Dalarna som också är regional kollektivtrafikmyndighet.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Dalatrafik har som mest 60 000 resenärer i linjetrafiken varje dag.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Det görs drygt 9,4 miljoner resor varje år i linjetrafiken.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Bussarna rullar varje dag en sträcka som motsvarar nästan 1,5 varv runt jorden. </a:t>
            </a:r>
          </a:p>
          <a:p>
            <a:pPr>
              <a:lnSpc>
                <a:spcPct val="110000"/>
              </a:lnSpc>
            </a:pPr>
            <a:r>
              <a:rPr lang="sv-SE" sz="1800" dirty="0" err="1">
                <a:latin typeface="Georgia"/>
                <a:cs typeface="Georgia"/>
              </a:rPr>
              <a:t>Dalatrafiks</a:t>
            </a:r>
            <a:r>
              <a:rPr lang="sv-SE" sz="1800" dirty="0">
                <a:latin typeface="Georgia"/>
                <a:cs typeface="Georgia"/>
              </a:rPr>
              <a:t> omsättning 2015 var 859 miljoner och vi sysselsätter totalt 750 personer i länet.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Från 1/1 2018 är Dalatrafik en förvaltning i Landstinget Dalarna.</a:t>
            </a:r>
          </a:p>
          <a:p>
            <a:pPr>
              <a:lnSpc>
                <a:spcPct val="110000"/>
              </a:lnSpc>
            </a:pPr>
            <a:endParaRPr lang="sv-SE" sz="1800" dirty="0">
              <a:latin typeface="Georgia"/>
              <a:cs typeface="Georgia"/>
            </a:endParaRP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3275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Vad händer med Dalatrafik när vi går upp i Landstinget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150522"/>
            <a:ext cx="7886700" cy="4192682"/>
          </a:xfrm>
        </p:spPr>
        <p:txBody>
          <a:bodyPr lIns="0" tIns="0" rIns="0" bIns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endParaRPr lang="sv-SE" sz="1800" dirty="0"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endParaRPr lang="sv-SE" sz="1800" dirty="0">
              <a:latin typeface="Georgia"/>
              <a:cs typeface="Georgia"/>
            </a:endParaRP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En kollektivtrafikförvaltning bildas och en nämnd där dom politiska besluten fattas.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En skatteväxling genomförs. Landstingsskatten höjs med 47 öre och kommunerna skatt sänks med motsvarande summa.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Samtliga resurser som idag arbetar med kollektivtrafik i Landstinget, Region Dalarna och Dalatrafik överförs till förvaltningen.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Färdtjänsthandläggningen tas över av förvaltningen.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Ägandet av Tåg i Bergslagen förs över till Landstinget.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Namnet Dalatrafik blir kvar mot våra resenärer.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endParaRPr lang="sv-SE" sz="1800" dirty="0">
              <a:latin typeface="Georgia"/>
              <a:cs typeface="Georgia"/>
            </a:endParaRP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3275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Våra samarbetspartners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150522"/>
            <a:ext cx="7886700" cy="2943772"/>
          </a:xfr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Dalatrafik har ett 10-årigt avtal (+ 2-år) med entreprenörerna </a:t>
            </a:r>
            <a:r>
              <a:rPr lang="sv-SE" sz="1800" dirty="0" err="1">
                <a:latin typeface="Georgia"/>
                <a:cs typeface="Georgia"/>
              </a:rPr>
              <a:t>Keolis</a:t>
            </a:r>
            <a:r>
              <a:rPr lang="sv-SE" sz="1800" dirty="0">
                <a:latin typeface="Georgia"/>
                <a:cs typeface="Georgia"/>
              </a:rPr>
              <a:t> och </a:t>
            </a:r>
            <a:r>
              <a:rPr lang="sv-SE" sz="1800" dirty="0" err="1">
                <a:latin typeface="Georgia"/>
                <a:cs typeface="Georgia"/>
              </a:rPr>
              <a:t>Sambus</a:t>
            </a:r>
            <a:r>
              <a:rPr lang="sv-SE" sz="1800" dirty="0">
                <a:latin typeface="Georgia"/>
                <a:cs typeface="Georgia"/>
              </a:rPr>
              <a:t> som trädde i kraft 1 juli 2016.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 err="1">
                <a:latin typeface="Georgia"/>
                <a:cs typeface="Georgia"/>
              </a:rPr>
              <a:t>Keolis</a:t>
            </a:r>
            <a:r>
              <a:rPr lang="sv-SE" sz="1800" dirty="0">
                <a:latin typeface="Georgia"/>
                <a:cs typeface="Georgia"/>
              </a:rPr>
              <a:t> utför trafiken i Borlänge och Falun. 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 err="1">
                <a:latin typeface="Georgia"/>
                <a:cs typeface="Georgia"/>
              </a:rPr>
              <a:t>Sambus</a:t>
            </a:r>
            <a:r>
              <a:rPr lang="sv-SE" sz="1800" dirty="0">
                <a:latin typeface="Georgia"/>
                <a:cs typeface="Georgia"/>
              </a:rPr>
              <a:t>, som består av sex lokala entreprenörer, kör trafiken i övriga länet.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Tillsammans har de ca 235 stora bussar samt 247 mindre fordon.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I trafikavtalen ingår förutom den allmänna kollektivtrafiken även servicetrafik (</a:t>
            </a:r>
            <a:r>
              <a:rPr lang="sv-SE" sz="1800" dirty="0" err="1">
                <a:latin typeface="Georgia"/>
                <a:cs typeface="Georgia"/>
              </a:rPr>
              <a:t>flextrafik</a:t>
            </a:r>
            <a:r>
              <a:rPr lang="sv-SE" sz="1800" dirty="0">
                <a:latin typeface="Georgia"/>
                <a:cs typeface="Georgia"/>
              </a:rPr>
              <a:t>, färdtjänst och sjukresor).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Varje år görs det ca 124 000 sjukresor och 381 000 resor i färdtjänst, omsorgsresor m.m.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sv-SE" sz="1800" dirty="0">
                <a:latin typeface="Georgia"/>
                <a:cs typeface="Georgia"/>
              </a:rPr>
              <a:t>Dalatrafik har samarbetsavtal med Tåg i Bergslagen, SJ och grannlänen för gränsöverskridande länstrafik.</a:t>
            </a: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0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2C2444B-0C08-4BCB-85EF-98DBAE333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85" y="2121780"/>
            <a:ext cx="7886700" cy="3595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  <p:sp>
        <p:nvSpPr>
          <p:cNvPr id="16" name="Rubrik 1"/>
          <p:cNvSpPr txBox="1">
            <a:spLocks/>
          </p:cNvSpPr>
          <p:nvPr/>
        </p:nvSpPr>
        <p:spPr>
          <a:xfrm>
            <a:off x="628650" y="1336555"/>
            <a:ext cx="7886700" cy="7269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sv-SE" sz="3600" dirty="0" err="1">
                <a:latin typeface="Georgia"/>
                <a:cs typeface="Georgia"/>
              </a:rPr>
              <a:t>Dalatrafiks</a:t>
            </a:r>
            <a:r>
              <a:rPr lang="sv-SE" sz="3600" dirty="0">
                <a:latin typeface="Georgia"/>
                <a:cs typeface="Georgia"/>
              </a:rPr>
              <a:t> organisation</a:t>
            </a:r>
          </a:p>
        </p:txBody>
      </p:sp>
      <p:sp>
        <p:nvSpPr>
          <p:cNvPr id="8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8054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5350" y="1471048"/>
            <a:ext cx="3780000" cy="1440000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Övergripande strategi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478816"/>
            <a:ext cx="3780000" cy="468720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</a:pPr>
            <a:endParaRPr lang="en-US" sz="1800" dirty="0">
              <a:latin typeface="Georgia"/>
              <a:cs typeface="Georgia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35350" y="2897322"/>
            <a:ext cx="3780000" cy="2874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sv-SE" sz="1800" i="1" dirty="0">
                <a:latin typeface="Georgia"/>
                <a:cs typeface="Georgia"/>
              </a:rPr>
              <a:t>"Dalatrafik ska upphandla, utveckla, planera och marknadsföra kollektivtrafiklösningar, i enlighet med ägarnas direktiv, så att pendlare och övriga resenärer i Dalarna på ett enkelt och effektivt sätt kan använda Dalatrafik för sina resebehov."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 </a:t>
            </a:r>
          </a:p>
        </p:txBody>
      </p:sp>
      <p:sp>
        <p:nvSpPr>
          <p:cNvPr id="13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E786741-70FF-4314-84E8-F0F18A1675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4" t="11940" r="36539" b="9037"/>
          <a:stretch/>
        </p:blipFill>
        <p:spPr>
          <a:xfrm>
            <a:off x="673472" y="1500482"/>
            <a:ext cx="3735178" cy="4639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152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5350" y="1471048"/>
            <a:ext cx="3780000" cy="1440000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Pågående och</a:t>
            </a:r>
            <a:br>
              <a:rPr lang="sv-SE" sz="3600" dirty="0">
                <a:latin typeface="Georgia"/>
                <a:cs typeface="Georgia"/>
              </a:rPr>
            </a:br>
            <a:r>
              <a:rPr lang="sv-SE" sz="3600" dirty="0">
                <a:latin typeface="Georgia"/>
                <a:cs typeface="Georgia"/>
              </a:rPr>
              <a:t>avslutade projekt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478816"/>
            <a:ext cx="3780000" cy="468720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</a:pPr>
            <a:endParaRPr lang="en-US" sz="1800" dirty="0">
              <a:latin typeface="Georgia"/>
              <a:cs typeface="Georgia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35350" y="2897322"/>
            <a:ext cx="3780000" cy="2874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Process inför ett samlat trafikbeslut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Översyn av vårt trafiksystem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BC/DLC/KS i egen regi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Införande av kvalitetsledningssystem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Ny </a:t>
            </a:r>
            <a:r>
              <a:rPr lang="sv-SE" sz="1800" dirty="0" err="1">
                <a:latin typeface="Georgia"/>
                <a:cs typeface="Georgia"/>
              </a:rPr>
              <a:t>ombordutrustning</a:t>
            </a:r>
            <a:endParaRPr lang="sv-SE" sz="1800" dirty="0">
              <a:latin typeface="Georgia"/>
              <a:cs typeface="Georgia"/>
            </a:endParaRP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Ny prisstrategi </a:t>
            </a:r>
          </a:p>
        </p:txBody>
      </p:sp>
      <p:sp>
        <p:nvSpPr>
          <p:cNvPr id="13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EB71155B-AAEE-48A0-ADCB-B72ADE298D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4" r="5673" b="12148"/>
          <a:stretch/>
        </p:blipFill>
        <p:spPr>
          <a:xfrm>
            <a:off x="673473" y="1504595"/>
            <a:ext cx="3735177" cy="4631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268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426205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600" dirty="0">
                <a:latin typeface="Georgia"/>
                <a:cs typeface="Georgia"/>
              </a:rPr>
              <a:t>Vår produkt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249137"/>
            <a:ext cx="7886700" cy="2943772"/>
          </a:xfr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Alla trafikslag (linjetrafik och servicetrafik med buss och tåg)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Trafiksystem (t.ex. stråklinjer för tåg + buss)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Tidtabeller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Prismodell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Information</a:t>
            </a:r>
          </a:p>
          <a:p>
            <a:pPr>
              <a:lnSpc>
                <a:spcPct val="110000"/>
              </a:lnSpc>
            </a:pPr>
            <a:r>
              <a:rPr lang="sv-SE" sz="1800" dirty="0">
                <a:latin typeface="Georgia"/>
                <a:cs typeface="Georgia"/>
              </a:rPr>
              <a:t>Försäljning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sv-SE" sz="1800" dirty="0">
                <a:latin typeface="Georgia"/>
                <a:cs typeface="Georgia"/>
              </a:rPr>
              <a:t>Återkoppling till resenären (kunden)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1800" dirty="0">
                <a:latin typeface="Georgia"/>
                <a:cs typeface="Georgia"/>
              </a:rPr>
              <a:t>Hela vår produkt sammanfattas i den årliga Trafikförsörjningsplanen.</a:t>
            </a:r>
          </a:p>
        </p:txBody>
      </p:sp>
      <p:sp>
        <p:nvSpPr>
          <p:cNvPr id="6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2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6500" y="6399900"/>
            <a:ext cx="8470900" cy="115200"/>
          </a:xfrm>
          <a:prstGeom prst="rect">
            <a:avLst/>
          </a:prstGeom>
          <a:solidFill>
            <a:srgbClr val="CD09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506890"/>
            <a:ext cx="7886700" cy="726952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sv-SE" sz="3200" spc="-20" dirty="0">
                <a:latin typeface="Georgia"/>
                <a:cs typeface="Georgia"/>
              </a:rPr>
              <a:t>Samverkande parter för att ta fram förslag till Trafikförsörjningsplanen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0" y="349349"/>
            <a:ext cx="1059770" cy="881619"/>
          </a:xfrm>
          <a:prstGeom prst="rect">
            <a:avLst/>
          </a:prstGeom>
        </p:spPr>
      </p:pic>
      <p:sp>
        <p:nvSpPr>
          <p:cNvPr id="8" name="Platshållare för text 2"/>
          <p:cNvSpPr txBox="1">
            <a:spLocks/>
          </p:cNvSpPr>
          <p:nvPr/>
        </p:nvSpPr>
        <p:spPr>
          <a:xfrm>
            <a:off x="330200" y="6571796"/>
            <a:ext cx="8467200" cy="2082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© DALATRAFIK | </a:t>
            </a:r>
            <a:fld id="{018D1F54-035D-4C43-B286-C5C6BD2B8AC0}" type="datetime1">
              <a:rPr lang="sv-SE" sz="800" smtClean="0">
                <a:solidFill>
                  <a:schemeClr val="bg1">
                    <a:lumMod val="65000"/>
                  </a:schemeClr>
                </a:solidFill>
                <a:latin typeface="Georgia"/>
                <a:cs typeface="Georgia"/>
              </a:rPr>
              <a:t>2017-12-19</a:t>
            </a:fld>
            <a:endParaRPr lang="sv-SE" sz="800" dirty="0">
              <a:solidFill>
                <a:schemeClr val="bg1">
                  <a:lumMod val="6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ADC299A-16CA-4826-8F23-A8873B432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398" y="2964159"/>
            <a:ext cx="5378826" cy="288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3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153CE13EA2B64FB74CB2B975E93AA8" ma:contentTypeVersion="4" ma:contentTypeDescription="Skapa ett nytt dokument." ma:contentTypeScope="" ma:versionID="8e7f457c0dad136102584a7f9fb82a95">
  <xsd:schema xmlns:xsd="http://www.w3.org/2001/XMLSchema" xmlns:xs="http://www.w3.org/2001/XMLSchema" xmlns:p="http://schemas.microsoft.com/office/2006/metadata/properties" xmlns:ns2="4c800166-6c37-4cc1-9a1a-d35764f759c2" xmlns:ns3="5c5a04f1-92b0-411a-9436-596632f4f3f4" targetNamespace="http://schemas.microsoft.com/office/2006/metadata/properties" ma:root="true" ma:fieldsID="d82a247645aac04953c00dcac614c629" ns2:_="" ns3:_="">
    <xsd:import namespace="4c800166-6c37-4cc1-9a1a-d35764f759c2"/>
    <xsd:import namespace="5c5a04f1-92b0-411a-9436-596632f4f3f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00166-6c37-4cc1-9a1a-d35764f759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a04f1-92b0-411a-9436-596632f4f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B9A573-AE79-4B7B-86B0-37BAC378F448}">
  <ds:schemaRefs>
    <ds:schemaRef ds:uri="http://schemas.microsoft.com/office/2006/documentManagement/types"/>
    <ds:schemaRef ds:uri="4c800166-6c37-4cc1-9a1a-d35764f759c2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c5a04f1-92b0-411a-9436-596632f4f3f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5FABDEE-3BDA-4E9B-80D8-F6D5404B85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ED5B74-1CC2-4FEF-9BA6-2A81D04C4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800166-6c37-4cc1-9a1a-d35764f759c2"/>
    <ds:schemaRef ds:uri="5c5a04f1-92b0-411a-9436-596632f4f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19248</TotalTime>
  <Words>493</Words>
  <Application>Microsoft Office PowerPoint</Application>
  <PresentationFormat>Bildspel på skärmen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Office-tema</vt:lpstr>
      <vt:lpstr>PowerPoint-presentation</vt:lpstr>
      <vt:lpstr>Lite fakta</vt:lpstr>
      <vt:lpstr>Vad händer med Dalatrafik när vi går upp i Landstinget</vt:lpstr>
      <vt:lpstr>Våra samarbetspartners</vt:lpstr>
      <vt:lpstr>PowerPoint-presentation</vt:lpstr>
      <vt:lpstr>Övergripande strategi</vt:lpstr>
      <vt:lpstr>Pågående och avslutade projekt</vt:lpstr>
      <vt:lpstr>Vår produkt</vt:lpstr>
      <vt:lpstr>Samverkande parter för att ta fram förslag till Trafikförsörjningsplanen</vt:lpstr>
      <vt:lpstr>Ökad effektivitet i kollektivtrafiken</vt:lpstr>
      <vt:lpstr>Ökad effektivitet i kollektivtrafiken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Karin Hedwall Aldskogius</cp:lastModifiedBy>
  <cp:revision>163</cp:revision>
  <cp:lastPrinted>2016-11-30T13:31:11Z</cp:lastPrinted>
  <dcterms:created xsi:type="dcterms:W3CDTF">2016-11-08T09:55:07Z</dcterms:created>
  <dcterms:modified xsi:type="dcterms:W3CDTF">2017-12-19T09:47:42Z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0x010100CD153CE13EA2B64FB74CB2B975E93AA8</vt:lpwstr>
  </property>
</Properties>
</file>